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1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4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9" r:id="rId58"/>
    <p:sldId id="318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1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4" r:id="rId81"/>
    <p:sldId id="345" r:id="rId82"/>
    <p:sldId id="347" r:id="rId83"/>
    <p:sldId id="348" r:id="rId84"/>
    <p:sldId id="349" r:id="rId85"/>
    <p:sldId id="350" r:id="rId86"/>
    <p:sldId id="351" r:id="rId87"/>
    <p:sldId id="352" r:id="rId88"/>
    <p:sldId id="355" r:id="rId89"/>
    <p:sldId id="356" r:id="rId90"/>
    <p:sldId id="357" r:id="rId91"/>
    <p:sldId id="358" r:id="rId92"/>
    <p:sldId id="359" r:id="rId9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0" autoAdjust="0"/>
    <p:restoredTop sz="94660"/>
  </p:normalViewPr>
  <p:slideViewPr>
    <p:cSldViewPr snapToGrid="0">
      <p:cViewPr>
        <p:scale>
          <a:sx n="75" d="100"/>
          <a:sy n="75" d="100"/>
        </p:scale>
        <p:origin x="273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67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48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70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008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21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42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41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02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32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647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63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01FAA-1F8A-4576-88C5-64530055733C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33F87-6FC3-4EB9-ABB8-3CEF0DA13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107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exe&#1096;&#1085;&#1080;&#1082;&#1080;/01.01/Part-1.ex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OpenGL?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dirty="0" smtClean="0"/>
              <a:t>OpenGL </a:t>
            </a:r>
            <a:r>
              <a:rPr lang="ru-RU" dirty="0" smtClean="0"/>
              <a:t>(</a:t>
            </a:r>
            <a:r>
              <a:rPr lang="en-US" b="1" i="1" dirty="0" smtClean="0"/>
              <a:t>Open</a:t>
            </a:r>
            <a:r>
              <a:rPr lang="en-US" i="1" dirty="0" smtClean="0"/>
              <a:t> </a:t>
            </a:r>
            <a:r>
              <a:rPr lang="en-US" b="1" i="1" dirty="0" smtClean="0"/>
              <a:t>G</a:t>
            </a:r>
            <a:r>
              <a:rPr lang="en-US" i="1" dirty="0" smtClean="0"/>
              <a:t>raphics </a:t>
            </a:r>
            <a:r>
              <a:rPr lang="en-US" b="1" i="1" dirty="0" smtClean="0"/>
              <a:t>L</a:t>
            </a:r>
            <a:r>
              <a:rPr lang="en-US" i="1" dirty="0" smtClean="0"/>
              <a:t>ibrary</a:t>
            </a:r>
            <a:r>
              <a:rPr lang="ru-RU" dirty="0" smtClean="0"/>
              <a:t>) </a:t>
            </a:r>
            <a:r>
              <a:rPr lang="en-US" dirty="0" smtClean="0"/>
              <a:t>– </a:t>
            </a:r>
            <a:r>
              <a:rPr lang="ru-RU" dirty="0" smtClean="0"/>
              <a:t>это </a:t>
            </a:r>
            <a:r>
              <a:rPr lang="en-US" dirty="0" smtClean="0"/>
              <a:t>API</a:t>
            </a:r>
            <a:r>
              <a:rPr lang="ru-RU" dirty="0" smtClean="0"/>
              <a:t>, предоставляющий набор функций для управления графикой</a:t>
            </a:r>
            <a:r>
              <a:rPr lang="en-US" dirty="0" smtClean="0"/>
              <a:t> </a:t>
            </a:r>
            <a:r>
              <a:rPr lang="ru-RU" dirty="0" smtClean="0"/>
              <a:t>и изображениями.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 smtClean="0"/>
              <a:t>Но на самом деле </a:t>
            </a:r>
            <a:r>
              <a:rPr lang="en-US" dirty="0" smtClean="0"/>
              <a:t>OpenGL – </a:t>
            </a:r>
            <a:r>
              <a:rPr lang="ru-RU" dirty="0" smtClean="0"/>
              <a:t>это спецификация, которая только описывает результаты выполнения и условия работы каждой функции. Спецификация </a:t>
            </a:r>
            <a:r>
              <a:rPr lang="en-US" dirty="0" smtClean="0"/>
              <a:t>OpenGL </a:t>
            </a:r>
            <a:r>
              <a:rPr lang="ru-RU" dirty="0" smtClean="0"/>
              <a:t>не определяет их внутреннюю реализацию.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 smtClean="0"/>
              <a:t>Режимы работы: </a:t>
            </a:r>
            <a:r>
              <a:rPr lang="en-US" dirty="0" smtClean="0"/>
              <a:t>Immediate mode</a:t>
            </a:r>
            <a:r>
              <a:rPr lang="ru-RU" dirty="0" smtClean="0"/>
              <a:t> и </a:t>
            </a:r>
            <a:r>
              <a:rPr lang="en-US" dirty="0" smtClean="0"/>
              <a:t>Core-profile</a:t>
            </a:r>
            <a:r>
              <a:rPr lang="ru-RU" dirty="0" smtClean="0"/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6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582" y="4738255"/>
            <a:ext cx="8913498" cy="143870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[] vertices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-0.5f, </a:t>
            </a: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-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0.5f,  </a:t>
            </a: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0.0f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нижняя левая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0.5f,  -0.5f,  0.0f,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нижняя правая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0.0f,   0.5f,  0.0f,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верхняя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86" y="1428414"/>
            <a:ext cx="4863837" cy="239544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28650" y="3719232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Нормализованные координаты устройства (</a:t>
            </a:r>
            <a:r>
              <a:rPr lang="en-US" dirty="0" smtClean="0"/>
              <a:t>NDC</a:t>
            </a:r>
            <a:r>
              <a:rPr lang="ru-R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43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527114"/>
            <a:ext cx="8913498" cy="533088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[] vertices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-0.5f, </a:t>
            </a: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-</a:t>
            </a: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0.5f,  </a:t>
            </a: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0.0f</a:t>
            </a: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нижняя левая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 0.5f,  -0.5f,  0.0f, </a:t>
            </a: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нижняя правая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 0.0f,   0.5f,  0.0f, </a:t>
            </a:r>
            <a:r>
              <a:rPr lang="en-US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верхняя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Создание объекта вершинного буфера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VBO =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GL.GenBuffer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1700" spc="-3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Привязка буфера к контексту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GL.BindBuffer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BufferTarget.ArrayBuffer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VBO);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Копирование данных в память буфера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GL.BufferData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BufferTarget.ArrayBuffer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vertices.Length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endParaRPr lang="en-US" sz="1700" spc="-3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vertices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BufferUsageHint.StaticDraw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Связывание атрибутов вершин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GL.VertexAttribPointer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(0, 3,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VertexAttribPointerType.Float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3 *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),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GL.EnableVertexAttribArray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02.02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4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527114"/>
            <a:ext cx="8913498" cy="111910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700" spc="-3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Связывание атрибутов вершин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GL.VertexAttribPointer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(0, 3,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VertexAttribPointerType.Float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3 *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),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GL.EnableVertexAttribArray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02.02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08" y="2646218"/>
            <a:ext cx="8165842" cy="211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3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нарисовать полигон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8" y="1690689"/>
            <a:ext cx="7854842" cy="44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129454"/>
            <a:ext cx="8913498" cy="31418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330 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core</a:t>
            </a:r>
            <a:endParaRPr lang="ru-RU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0)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5FFFFF"/>
                </a:solidFill>
                <a:latin typeface="Consolas" panose="020B0609020204030204" pitchFamily="49" charset="0"/>
              </a:rPr>
              <a:t>gl_Position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1.0);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Вершинный шейдер</a:t>
            </a:r>
          </a:p>
        </p:txBody>
      </p:sp>
    </p:spTree>
    <p:extLst>
      <p:ext uri="{BB962C8B-B14F-4D97-AF65-F5344CB8AC3E}">
        <p14:creationId xmlns:p14="http://schemas.microsoft.com/office/powerpoint/2010/main" val="23223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нарисовать полигон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8" y="1690689"/>
            <a:ext cx="7854842" cy="44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129454"/>
            <a:ext cx="8913498" cy="31418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330 core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(1.0f, 0.5f, 0.2f, 1.0f);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Фрагментный шейдер</a:t>
            </a:r>
          </a:p>
        </p:txBody>
      </p:sp>
    </p:spTree>
    <p:extLst>
      <p:ext uri="{BB962C8B-B14F-4D97-AF65-F5344CB8AC3E}">
        <p14:creationId xmlns:p14="http://schemas.microsoft.com/office/powerpoint/2010/main" val="5183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496291"/>
            <a:ext cx="8913498" cy="52508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Создание вершинного шейдера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GL.CreateShader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ShaderType.VertexShader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GL.ShaderSource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dataV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GL.CompileShader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Создание фрагментного шейдера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fragmentShader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GL.CreateShader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ShaderType.FragmentShader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GL.ShaderSource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fragmentShader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GL.CompileShader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fragmentShader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Создание </a:t>
            </a:r>
            <a:r>
              <a:rPr lang="ru-RU" sz="1700" dirty="0" err="1">
                <a:solidFill>
                  <a:srgbClr val="008000"/>
                </a:solidFill>
                <a:latin typeface="Consolas" panose="020B0609020204030204" pitchFamily="49" charset="0"/>
              </a:rPr>
              <a:t>шейдерной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 программы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shaderProgram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GL.CreateProgram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GL.AttachShader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shaderProgram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GL.AttachShader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shaderProgram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fragmentShader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GL.LinkProgram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shaderProgram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Освобождение ресурсов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GL.DeleteShader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GL.DeleteShader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fragmentShader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3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08220"/>
            <a:ext cx="7408862" cy="1234810"/>
          </a:xfrm>
        </p:spPr>
      </p:pic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230502" y="2533783"/>
            <a:ext cx="8913498" cy="4032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//Создание объекта вершинного массива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VAO =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GL.GenVertexArray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GL.BindVertexArray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(VAO);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Создание и </a:t>
            </a:r>
            <a:r>
              <a:rPr lang="ru-RU" sz="1700" spc="-3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заполнение </a:t>
            </a: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объекта вершинного буфера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VBO =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GL.GenBuffer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GL.BindBuffer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BufferTarget.ArrayBuffer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VBO);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GL.BufferData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BufferTarget.ArrayBuffer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vertices.Length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), vertices,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BufferUsageHint.StaticDraw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Связывание атрибутов вершин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GL.VertexAttribPointer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(0, 3,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VertexAttribPointerType.Float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3 *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), 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GL.EnableVertexAttribArray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GL.BindVertexArray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4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496291"/>
            <a:ext cx="8913498" cy="525087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Было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GL.BindBuffer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BufferTarget.ArrayBuffer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VBO);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GL.BufferData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BufferTarget.ArrayBuffer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vertices.Length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endParaRPr lang="en-US" sz="1700" spc="-3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vertices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BufferUsageHint.StaticDraw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GL.VertexAttribPointer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(0, 3,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VertexAttribPointerType.Float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3 * </a:t>
            </a:r>
            <a:endParaRPr lang="en-US" sz="1700" spc="-3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),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GL.EnableVertexAttribArray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Стало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GL.BindVertexArray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(VAO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4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err="1" smtClean="0"/>
              <a:t>OpenTK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err="1" smtClean="0"/>
              <a:t>OpenTK</a:t>
            </a:r>
            <a:r>
              <a:rPr lang="en-US" dirty="0" smtClean="0"/>
              <a:t> </a:t>
            </a:r>
            <a:r>
              <a:rPr lang="ru-RU" dirty="0" smtClean="0"/>
              <a:t>– библиотека для платформа </a:t>
            </a:r>
            <a:r>
              <a:rPr lang="en-US" dirty="0" smtClean="0"/>
              <a:t>.NET, </a:t>
            </a:r>
            <a:r>
              <a:rPr lang="ru-RU" dirty="0" smtClean="0"/>
              <a:t>предоставляющая доступ к использованию </a:t>
            </a:r>
            <a:r>
              <a:rPr lang="en-US" dirty="0" smtClean="0"/>
              <a:t>OpenGL,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OpenAL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 err="1" smtClean="0"/>
              <a:t>OpenTK</a:t>
            </a:r>
            <a:r>
              <a:rPr lang="en-US" dirty="0" smtClean="0"/>
              <a:t> </a:t>
            </a:r>
            <a:r>
              <a:rPr lang="ru-RU" dirty="0" smtClean="0"/>
              <a:t>также включает в себя модули для работы с окнами, пользовательским вводом, выполнения типичной для графики математики.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01.0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606" y="549432"/>
            <a:ext cx="956949" cy="95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2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496291"/>
            <a:ext cx="8594843" cy="5250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GL.BindVertexArray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(VAO);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GL.UseProgram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shaderProgram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GL.DrawArrays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PrimitiveType.Triangles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3);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5762"/>
            <a:ext cx="7772400" cy="60864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85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</a:t>
            </a:r>
            <a:r>
              <a:rPr lang="ru-RU" dirty="0" smtClean="0"/>
              <a:t>прямоугольник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496291"/>
            <a:ext cx="8594843" cy="52508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vertices[] =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Первый треугольник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0.5f,  0.5f,  0.0f, 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верхняя правая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0.5f, -0.5f,  0.0f, 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нижняя правая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-0.5f,  0.5f,  0.0f, 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верхняя левая 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Второй треугольник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0.5f, -0.5f,  0.0f, 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нижняя правая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-0.5f, -0.5f,  0.0f, 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нижняя левая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-0.5f,  0.5f,  0.0f  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верхняя левая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287" y="1605818"/>
            <a:ext cx="2884841" cy="28848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287" y="1605818"/>
            <a:ext cx="2884841" cy="288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6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</a:t>
            </a:r>
            <a:r>
              <a:rPr lang="ru-RU" dirty="0" smtClean="0"/>
              <a:t>прямоугольник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496291"/>
            <a:ext cx="8594843" cy="52508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vertices[] =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endParaRPr lang="ru-RU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0.5f,  0.5f,  0.0f,  </a:t>
            </a:r>
            <a:r>
              <a:rPr lang="ru-RU" sz="1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верхняя правая</a:t>
            </a:r>
            <a:endParaRPr lang="ru-RU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0.5f, -0.5f,  0.0f, 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нижняя правая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-0.5f, -0.5f,  0.0f, 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нижняя левая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-0.5f,  0.5f,  0.0f  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верхняя левая 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indices[] =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0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, 1, 3,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первый треугольник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1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, 2, 3 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второй треугольник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287" y="1605818"/>
            <a:ext cx="2884841" cy="288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7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</a:t>
            </a:r>
            <a:r>
              <a:rPr lang="ru-RU" dirty="0" smtClean="0"/>
              <a:t>прямоугольник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496291"/>
            <a:ext cx="8594843" cy="52508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indices[] =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0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, 1, 3,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первый треугольник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1</a:t>
            </a: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, 2, 3  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второй треугольник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700" spc="-3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Создание элементного буфера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EBO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BufferTarget.ElementArrayBuffer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EBO);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GL.BufferData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BufferTarget.ElementArrayBuffer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indices.Size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indices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BufferUsageHint.StaticDraw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Код для рисования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BufferTarget.ElementArrayBuffer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EBO);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GL.DrawElements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PrimitiveType.Triangles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6,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DrawElementsType.UnsignedInt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0);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4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</a:t>
            </a:r>
            <a:r>
              <a:rPr lang="ru-RU" dirty="0" smtClean="0"/>
              <a:t>прямоугольник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622" y="2863970"/>
            <a:ext cx="8594843" cy="345187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VAO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GL.GenVertexArray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GL.BindVertexArray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(VAO);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VBO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BufferTarget.ArrayBuffer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VBO);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GL.BufferData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BufferTarget.ArrayBuffer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vertices.Length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), vertices,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BufferUsageHint.StaticDraw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GL.VertexAttribPointer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(0, 3,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VertexAttribPointerType.Float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3 *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),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GL.EnableVertexAttribArray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EBO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BufferTarget.ElementArrayBuffer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EBO);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GL.BufferData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BufferTarget.ElementArrayBuffer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indices.Size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indices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BufferUsageHint.StaticDraw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65" y="1227226"/>
            <a:ext cx="5391510" cy="15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</a:t>
            </a:r>
            <a:r>
              <a:rPr lang="ru-RU" dirty="0" smtClean="0"/>
              <a:t>прямоугольник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622" y="2863970"/>
            <a:ext cx="8844487" cy="345187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GL.BindVertexArray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(VAO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GL.DrawElements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PrimitiveType.Triangles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6, </a:t>
            </a:r>
            <a:endParaRPr lang="ru-RU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DrawElementsType.UnsignedInt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0);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65" y="1227226"/>
            <a:ext cx="5391510" cy="15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4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5762"/>
            <a:ext cx="7772400" cy="60864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</a:t>
            </a:r>
            <a:r>
              <a:rPr lang="ru-RU" dirty="0" smtClean="0"/>
              <a:t>прямоугольник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622" y="1513847"/>
            <a:ext cx="8594843" cy="35368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GL.PolygonMode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MaterialFace.FrontAndBack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PolygonMode.Line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92" y="1867530"/>
            <a:ext cx="5933702" cy="46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6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Uniform?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dirty="0" smtClean="0"/>
              <a:t>Uniform-</a:t>
            </a:r>
            <a:r>
              <a:rPr lang="ru-RU" sz="2600" dirty="0" smtClean="0"/>
              <a:t>переменные – способ передачи данных из приложения (на центральном процессоре) в шейдеры (на графическом процессоре).</a:t>
            </a:r>
          </a:p>
          <a:p>
            <a:pPr marL="0" indent="0" algn="just">
              <a:buNone/>
            </a:pPr>
            <a:endParaRPr lang="ru-RU" sz="2600" dirty="0" smtClean="0"/>
          </a:p>
          <a:p>
            <a:pPr marL="0" indent="0" algn="just">
              <a:buNone/>
            </a:pPr>
            <a:r>
              <a:rPr lang="en-US" sz="2600" dirty="0" smtClean="0"/>
              <a:t>Uniform</a:t>
            </a:r>
            <a:r>
              <a:rPr lang="ru-RU" sz="2600" dirty="0" smtClean="0"/>
              <a:t>-переменные настраиваются для каждой </a:t>
            </a:r>
            <a:r>
              <a:rPr lang="ru-RU" sz="2600" dirty="0" err="1" smtClean="0"/>
              <a:t>шейдерной</a:t>
            </a:r>
            <a:r>
              <a:rPr lang="ru-RU" sz="2600" dirty="0" smtClean="0"/>
              <a:t> программы. Каждый шейдер внутри </a:t>
            </a:r>
            <a:r>
              <a:rPr lang="ru-RU" sz="2600" dirty="0" err="1" smtClean="0"/>
              <a:t>шейдерной</a:t>
            </a:r>
            <a:r>
              <a:rPr lang="ru-RU" sz="2600" dirty="0" smtClean="0"/>
              <a:t> программы имеет доступ к </a:t>
            </a:r>
            <a:r>
              <a:rPr lang="en-US" sz="2600" dirty="0" smtClean="0"/>
              <a:t>uniform-</a:t>
            </a:r>
            <a:r>
              <a:rPr lang="ru-RU" sz="2600" dirty="0" smtClean="0"/>
              <a:t>переменной.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04.0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создать окно?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582" y="1825625"/>
            <a:ext cx="891349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GameWindowSettings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gameWindowSettings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GameWindowSettings.Default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NativeWindowSettings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nativeWindowSetting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NativeWindowSettings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Size =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Vector2i(800, 600),</a:t>
            </a:r>
          </a:p>
          <a:p>
            <a:pPr marL="0" indent="0"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Window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Window(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gameWindowSettings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nativeWindowSetting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window.Run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01.01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129454"/>
            <a:ext cx="8913498" cy="314186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330 core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float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factor 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cos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(time) / 2 + 0.5f;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vec4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color1 =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(1.0f, 0.5f, 0.2f, 1.0f);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vec4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color2 =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(.0f, .9f, .2f, 1.0f);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mix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(color1, color2, factor);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Фрагментный шейдер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Uniform?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04.0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15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561382"/>
            <a:ext cx="8706464" cy="27086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 = 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GLFW.GetTime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uniformLocation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GL.GetUniformLocation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shaderProgram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"time"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GL.UseProgram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shaderProgram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GL.Uniform1(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uniformLocation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time);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ru-RU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GL.BindVertexArray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(VAO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GL.DrawElements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PrimitiveType.Triangles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indices.Length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DrawElementsType.UnsignedInt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0);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Uniform?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04.0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2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Uniform?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04.0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230502" y="5854700"/>
            <a:ext cx="8913498" cy="432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7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Продам гараж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7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05.0</a:t>
            </a:r>
            <a:r>
              <a:rPr lang="ru-RU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2D-</a:t>
            </a:r>
            <a:r>
              <a:rPr lang="ru-RU" dirty="0" smtClean="0"/>
              <a:t>Текстура </a:t>
            </a:r>
            <a:r>
              <a:rPr lang="ru-RU" dirty="0"/>
              <a:t>— это 2D-изображение </a:t>
            </a:r>
            <a:r>
              <a:rPr lang="ru-RU" dirty="0" smtClean="0"/>
              <a:t>используемое </a:t>
            </a:r>
            <a:r>
              <a:rPr lang="ru-RU" dirty="0"/>
              <a:t>для добавления деталей к </a:t>
            </a:r>
            <a:r>
              <a:rPr lang="ru-RU" dirty="0" smtClean="0"/>
              <a:t>объекту.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Помимо непосредственно изображений, текстуры </a:t>
            </a:r>
            <a:r>
              <a:rPr lang="ru-RU" dirty="0" smtClean="0"/>
              <a:t>могут </a:t>
            </a:r>
            <a:r>
              <a:rPr lang="ru-RU" dirty="0"/>
              <a:t>использоваться и для хранения самых разнообразных данных, предназначенных для отправки в шейдеры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728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87" y="1690689"/>
            <a:ext cx="4157703" cy="4157703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05.0</a:t>
            </a:r>
            <a:r>
              <a:rPr lang="ru-RU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87" y="1690689"/>
            <a:ext cx="4157703" cy="41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5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10" y="2126060"/>
            <a:ext cx="2647950" cy="264795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10" y="2126060"/>
            <a:ext cx="2647950" cy="2647950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05.0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28650" y="1406525"/>
            <a:ext cx="78867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Режимы наложения текстур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788105" y="3189214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GL_REPEAT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6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40741E-7 L -0.21632 -0.2298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6" y="-1150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00156 -0.50741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537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0486 -0.4875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2437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build="p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05.0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3582194"/>
            <a:ext cx="2647950" cy="26479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31" y="3582194"/>
            <a:ext cx="2647950" cy="2647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34" y="555341"/>
            <a:ext cx="2647950" cy="26479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31" y="553691"/>
            <a:ext cx="2649600" cy="26496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788105" y="3189214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GL_REPEAT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304941" y="3189214"/>
            <a:ext cx="2464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GL_MIRRORED_REPEAT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344875" y="6230144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GL_CLAMP_TO_EDGE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256670" y="6192419"/>
            <a:ext cx="2464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GL_CLAMP_TO_BORDER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6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05.0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28650" y="1406525"/>
            <a:ext cx="7886700" cy="5672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Режимы фильтрации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33" y="3015149"/>
            <a:ext cx="2996412" cy="29964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72" y="3015149"/>
            <a:ext cx="2996412" cy="29964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33" y="2072304"/>
            <a:ext cx="1333333" cy="76190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72" y="2072303"/>
            <a:ext cx="1333333" cy="76190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587005" y="2464876"/>
            <a:ext cx="1451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GL_NEAREST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385366" y="2464876"/>
            <a:ext cx="1324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GL_LINEAR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05.02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8230678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spc="-7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 texture = </a:t>
            </a: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GL.GenTexture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GL.BindTexture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(TextureTarget.Texture2D, texture);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spc="-7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GL.TexParameter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(TextureTarget.Texture2D, </a:t>
            </a:r>
            <a:endParaRPr lang="en-US" sz="1700" spc="-7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7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7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TextureParameterName.TextureMinFilter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en-US" sz="1700" spc="-7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TextureMinFilter.Linear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GL.TexParameter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(TextureTarget.Texture2D, </a:t>
            </a:r>
            <a:endParaRPr lang="en-US" sz="1700" spc="-7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7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7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TextureParameterName.TextureMagFilter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en-US" sz="1700" spc="-7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TextureMagFilter.Linear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GL.TexParameter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(TextureTarget.Texture2D, </a:t>
            </a:r>
            <a:endParaRPr lang="en-US" sz="1700" spc="-7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7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7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TextureParameterName.TextureWrapS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en-US" sz="1700" spc="-7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TextureWrapMode.Repeat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GL.TexParameter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(TextureTarget.Texture2D, </a:t>
            </a:r>
            <a:endParaRPr lang="en-US" sz="1700" spc="-7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7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7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TextureParameterName.TextureWrapT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en-US" sz="1700" spc="-7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TextureWrapMode.Repeat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spc="-7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GL.TexImage2D(TextureTarget.Texture2D, 0, </a:t>
            </a: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PixelInternalFormat.Rgba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spc="-7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image.Width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image.Height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, 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spc="-7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PixelFormat.Bgra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PixelType.UnsignedByte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, data);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spc="-7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7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GL.GenerateMipmap</a:t>
            </a:r>
            <a:r>
              <a:rPr lang="en-US" sz="1700" spc="-70" dirty="0">
                <a:solidFill>
                  <a:srgbClr val="000000"/>
                </a:solidFill>
                <a:latin typeface="Consolas" panose="020B0609020204030204" pitchFamily="49" charset="0"/>
              </a:rPr>
              <a:t>(GenerateMipmapTarget.Texture2D);</a:t>
            </a:r>
            <a:endParaRPr lang="ru-RU" sz="1700" spc="-70" dirty="0" smtClean="0"/>
          </a:p>
        </p:txBody>
      </p:sp>
    </p:spTree>
    <p:extLst>
      <p:ext uri="{BB962C8B-B14F-4D97-AF65-F5344CB8AC3E}">
        <p14:creationId xmlns:p14="http://schemas.microsoft.com/office/powerpoint/2010/main" val="220591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05.03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554484" y="3835578"/>
            <a:ext cx="8227208" cy="24530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vertices 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координаты        </a:t>
            </a:r>
            <a:r>
              <a:rPr lang="ru-RU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текстурные координаты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0.5f,  0.5f,  0.0f, </a:t>
            </a:r>
            <a:r>
              <a:rPr lang="ru-RU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1.0f, 1.0f,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верхняя правая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0.5f, -0.5f,  0.0f,  </a:t>
            </a:r>
            <a:r>
              <a:rPr lang="ru-RU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1.0f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, 0.0f,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нижняя правая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-0.5f, -0.5f,  0.0f,  </a:t>
            </a:r>
            <a:r>
              <a:rPr lang="ru-RU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0.0f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, 0.0f,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нижняя левая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-0.5f,  0.5f,  0.0f, </a:t>
            </a:r>
            <a:r>
              <a:rPr lang="ru-RU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0.0f, 1.0f 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верхняя левая 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1700" spc="-7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02929"/>
            <a:ext cx="6646583" cy="243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окно?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582" y="1825625"/>
            <a:ext cx="8913498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>
                <a:solidFill>
                  <a:srgbClr val="2B91AF"/>
                </a:solidFill>
                <a:latin typeface="Consolas" panose="020B0609020204030204" pitchFamily="49" charset="0"/>
              </a:rPr>
              <a:t>Window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GameWindow</a:t>
            </a:r>
            <a:endParaRPr lang="en-US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>
                <a:solidFill>
                  <a:srgbClr val="2B91AF"/>
                </a:solidFill>
                <a:latin typeface="Consolas" panose="020B0609020204030204" pitchFamily="49" charset="0"/>
              </a:rPr>
              <a:t>Window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GameWindowSettings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gameWindowSetting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NativeWindowSettings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nativeWindowSetting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 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gameWindowSetting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nativeWindowSetting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updatesPerSecond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= 200;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framesPerSecond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= 60;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.RenderFrequency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framesPerSecond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.UpdateFrequency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updatesPerSecond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01.01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99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05.03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02929"/>
            <a:ext cx="6646583" cy="24326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48" y="3494912"/>
            <a:ext cx="7469462" cy="27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05.03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554484" y="1518250"/>
            <a:ext cx="8227208" cy="477040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VAO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GL.GenVertexArray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GL.BindVertexArray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(VAO);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VBO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BufferTarget.ArrayBuffer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VBO);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GL.BufferData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BufferTarget.ArrayBuffer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vertices.Length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), vertices,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BufferUsageHint.StaticDraw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GL.VertexAttribPointer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(0, 3,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VertexAttribPointerType.Float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5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), 0);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700" dirty="0" err="1">
                <a:solidFill>
                  <a:srgbClr val="008000"/>
                </a:solidFill>
                <a:latin typeface="Consolas" panose="020B0609020204030204" pitchFamily="49" charset="0"/>
              </a:rPr>
              <a:t>aPosition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 attribute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GL.EnableVertexAttribArray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(0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GL.VertexAttribPointer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(1, 2,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VertexAttribPointerType.Float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5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), 3 *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700" dirty="0" err="1">
                <a:solidFill>
                  <a:srgbClr val="008000"/>
                </a:solidFill>
                <a:latin typeface="Consolas" panose="020B0609020204030204" pitchFamily="49" charset="0"/>
              </a:rPr>
              <a:t>aTexCoord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 attribute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GL.EnableVertexAttribArray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EBO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GL.GenBuffer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GL.BindBuffer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BufferTarget.ElementArrayBuffer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EBO);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GL.BufferData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BufferTarget.ElementArrayBuffer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indices.Size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indices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BufferUsageHint.StaticDraw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GL.BindVertexArray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  <a:endParaRPr lang="ru-RU" sz="1700" spc="-70" dirty="0" smtClean="0"/>
          </a:p>
        </p:txBody>
      </p:sp>
    </p:spTree>
    <p:extLst>
      <p:ext uri="{BB962C8B-B14F-4D97-AF65-F5344CB8AC3E}">
        <p14:creationId xmlns:p14="http://schemas.microsoft.com/office/powerpoint/2010/main" val="38495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05.03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28650" y="1462330"/>
            <a:ext cx="8227208" cy="477040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GL.VertexAttribPointer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(0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VertexAttribPointerType.Float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5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), 0);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700" dirty="0" err="1">
                <a:solidFill>
                  <a:srgbClr val="008000"/>
                </a:solidFill>
                <a:latin typeface="Consolas" panose="020B0609020204030204" pitchFamily="49" charset="0"/>
              </a:rPr>
              <a:t>aPosition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 attribute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GL.EnableVertexAttribArray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(0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GL.VertexAttribPointer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(1, 2,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VertexAttribPointerType.Float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5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), 3 *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700" dirty="0" err="1">
                <a:solidFill>
                  <a:srgbClr val="008000"/>
                </a:solidFill>
                <a:latin typeface="Consolas" panose="020B0609020204030204" pitchFamily="49" charset="0"/>
              </a:rPr>
              <a:t>aTexCoord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 attribute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GL.EnableVertexAttribArray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6" y="3279568"/>
            <a:ext cx="6894905" cy="2523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129454"/>
            <a:ext cx="8913498" cy="314186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330 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core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0)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1)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aTexCoord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solidFill>
                  <a:srgbClr val="5FFFFF"/>
                </a:solidFill>
                <a:latin typeface="Consolas" panose="020B0609020204030204" pitchFamily="49" charset="0"/>
              </a:rPr>
              <a:t>gl_Position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1.0);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aTexCoord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Вершинный шейдер</a:t>
            </a:r>
          </a:p>
        </p:txBody>
      </p:sp>
    </p:spTree>
    <p:extLst>
      <p:ext uri="{BB962C8B-B14F-4D97-AF65-F5344CB8AC3E}">
        <p14:creationId xmlns:p14="http://schemas.microsoft.com/office/powerpoint/2010/main" val="346554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129454"/>
            <a:ext cx="8913498" cy="314186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330 core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time;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sampler2D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texture0;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800" dirty="0" smtClean="0">
                <a:solidFill>
                  <a:srgbClr val="FFAF5F"/>
                </a:solidFill>
                <a:latin typeface="Consolas" panose="020B0609020204030204" pitchFamily="49" charset="0"/>
              </a:rPr>
              <a:t>texture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(texture0,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ru-RU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Фрагментный шейдер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2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457864"/>
            <a:ext cx="8913498" cy="3813458"/>
          </a:xfr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GL.UseProgram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shaderProgram</a:t>
            </a:r>
            <a:r>
              <a:rPr lang="en-US" sz="1800" dirty="0">
                <a:latin typeface="Consolas" panose="020B0609020204030204" pitchFamily="49" charset="0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texUniform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GL.GetUniformLocation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shaderProgram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“texture0"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GL.Uniform1(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uniformLocation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texUniform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GL.ActiveTexture</a:t>
            </a:r>
            <a:r>
              <a:rPr lang="en-US" sz="1800" dirty="0" smtClean="0">
                <a:latin typeface="Consolas" panose="020B0609020204030204" pitchFamily="49" charset="0"/>
              </a:rPr>
              <a:t>(TextureUnit.Texture0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 err="1">
                <a:latin typeface="Consolas" panose="020B0609020204030204" pitchFamily="49" charset="0"/>
              </a:rPr>
              <a:t>GL.BindTexture</a:t>
            </a:r>
            <a:r>
              <a:rPr lang="en-US" sz="1800" dirty="0">
                <a:latin typeface="Consolas" panose="020B0609020204030204" pitchFamily="49" charset="0"/>
              </a:rPr>
              <a:t>(TextureTarget.Texture2D, texture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endParaRPr lang="ru-RU" sz="18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sz="18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 err="1" smtClean="0">
                <a:latin typeface="Consolas" panose="020B0609020204030204" pitchFamily="49" charset="0"/>
              </a:rPr>
              <a:t>GL.BindVertexArray</a:t>
            </a:r>
            <a:r>
              <a:rPr lang="en-US" sz="1800" dirty="0" smtClean="0">
                <a:latin typeface="Consolas" panose="020B0609020204030204" pitchFamily="49" charset="0"/>
              </a:rPr>
              <a:t>(VAO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 err="1">
                <a:latin typeface="Consolas" panose="020B0609020204030204" pitchFamily="49" charset="0"/>
              </a:rPr>
              <a:t>GL.DrawElements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PrimitiveType.Triangles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indices.Length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dirty="0" err="1">
                <a:latin typeface="Consolas" panose="020B0609020204030204" pitchFamily="49" charset="0"/>
              </a:rPr>
              <a:t>DrawElementsType.UnsignedInt</a:t>
            </a:r>
            <a:r>
              <a:rPr lang="en-US" sz="1800" dirty="0">
                <a:latin typeface="Consolas" panose="020B0609020204030204" pitchFamily="49" charset="0"/>
              </a:rPr>
              <a:t>, 0);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4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19" y="1492282"/>
            <a:ext cx="3975740" cy="467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37073"/>
            <a:ext cx="7772400" cy="608647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9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86" y="1436610"/>
            <a:ext cx="3407064" cy="512195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186" y="2121416"/>
            <a:ext cx="3555994" cy="41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5762"/>
            <a:ext cx="7772400" cy="608647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54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окно?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582" y="1825625"/>
            <a:ext cx="891349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OnUpdateFrame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FrameEventArgs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.OnUpdateFrame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// Обновление </a:t>
            </a:r>
            <a:r>
              <a:rPr lang="ru-RU" sz="1700" spc="-30" dirty="0" err="1">
                <a:solidFill>
                  <a:srgbClr val="008000"/>
                </a:solidFill>
                <a:latin typeface="Consolas" panose="020B0609020204030204" pitchFamily="49" charset="0"/>
              </a:rPr>
              <a:t>внутриигровой</a:t>
            </a:r>
            <a:r>
              <a:rPr lang="ru-RU" sz="1700" spc="-30" dirty="0">
                <a:solidFill>
                  <a:srgbClr val="008000"/>
                </a:solidFill>
                <a:latin typeface="Consolas" panose="020B0609020204030204" pitchFamily="49" charset="0"/>
              </a:rPr>
              <a:t> логики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spc="-3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KeyboardState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.IsKeyPressed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Keys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.Escape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  Close();</a:t>
            </a:r>
          </a:p>
          <a:p>
            <a:pPr marL="0" indent="0"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01.01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0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2" y="1571850"/>
            <a:ext cx="8805170" cy="42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541290"/>
            <a:ext cx="7728745" cy="5686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2" y="2413136"/>
            <a:ext cx="8987040" cy="35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сову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235200"/>
            <a:ext cx="8913498" cy="3036122"/>
          </a:xfr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ru-RU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...</a:t>
            </a:r>
            <a:endParaRPr lang="ru-RU" sz="1800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GL.Enable(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EnableCap.Blend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GL.BlendFunc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BlendingFactor.SrcAlpha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BlendingFactor.OneMinusSrcAlpha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500"/>
              </a:spcBef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р</a:t>
            </a:r>
            <a:r>
              <a:rPr lang="ru-RU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исование ...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541290"/>
            <a:ext cx="7728745" cy="5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2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нарисовать полигон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5762"/>
            <a:ext cx="7772400" cy="608647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ru-RU" sz="2100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962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анимировать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06.00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5" y="1690689"/>
            <a:ext cx="8405717" cy="39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6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ru-RU" dirty="0" smtClean="0"/>
              <a:t>анимировать спрайт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129454"/>
            <a:ext cx="8913498" cy="383954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330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core</a:t>
            </a:r>
          </a:p>
          <a:p>
            <a:pPr marL="0" indent="0">
              <a:spcBef>
                <a:spcPts val="0"/>
              </a:spcBef>
              <a:buNone/>
            </a:pP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0)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1)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F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5FFFFF"/>
                </a:solidFill>
                <a:latin typeface="Consolas" panose="020B0609020204030204" pitchFamily="49" charset="0"/>
              </a:rPr>
              <a:t>gl_Position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1.0);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06.00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Вершинный шейдер</a:t>
            </a:r>
          </a:p>
        </p:txBody>
      </p:sp>
    </p:spTree>
    <p:extLst>
      <p:ext uri="{BB962C8B-B14F-4D97-AF65-F5344CB8AC3E}">
        <p14:creationId xmlns:p14="http://schemas.microsoft.com/office/powerpoint/2010/main" val="195111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анимировать спрайт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129454"/>
            <a:ext cx="8913498" cy="314186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330 core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sampler2D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texSheet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tileRelSize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tileOffset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  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tileOffset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tileRelSize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texture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texSheet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Фрагментный шейдер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06.00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7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анимировать спрайт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562100"/>
            <a:ext cx="8710298" cy="510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shader.Use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shader.SetVec2(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tileRelSize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Vector2(1f / 5, 1f / 2));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animationTimeCounter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+= 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RenderTime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animationTimeCounter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animationFramePeriod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animationTimeCounter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animationFramePeriod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// update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tileOffset.Y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tileOffset.Y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+ 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)(++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tileOffset.X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/ 5)) %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tileOffset.X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tileOffset.X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% 5;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shader.SetVec2(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tileOffset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tileOffset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06.00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4614632"/>
            <a:ext cx="4154652" cy="19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анимировать спрайт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5854700"/>
            <a:ext cx="8913498" cy="43262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Куплю гараж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06.00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31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b="1" dirty="0"/>
              <a:t>Векторы</a:t>
            </a:r>
            <a:r>
              <a:rPr lang="ru-RU" dirty="0"/>
              <a:t> — это объекты, задающие направления. Основными характеристиками вектора являются </a:t>
            </a:r>
            <a:r>
              <a:rPr lang="ru-RU" b="1" dirty="0"/>
              <a:t>направление</a:t>
            </a:r>
            <a:r>
              <a:rPr lang="ru-RU" dirty="0"/>
              <a:t> и его </a:t>
            </a:r>
            <a:r>
              <a:rPr lang="ru-RU" b="1" dirty="0"/>
              <a:t>длина</a:t>
            </a:r>
            <a:r>
              <a:rPr lang="ru-RU" dirty="0"/>
              <a:t>. </a:t>
            </a:r>
            <a:endParaRPr lang="ru-RU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b="1" dirty="0"/>
              <a:t>Матрица</a:t>
            </a:r>
            <a:r>
              <a:rPr lang="ru-RU" dirty="0"/>
              <a:t> — это прямоугольный </a:t>
            </a:r>
            <a:r>
              <a:rPr lang="ru-RU" b="1" dirty="0"/>
              <a:t>массив</a:t>
            </a:r>
            <a:r>
              <a:rPr lang="ru-RU" dirty="0"/>
              <a:t> чисел. Каждое отдельно взятое число в матрице называется </a:t>
            </a:r>
            <a:r>
              <a:rPr lang="ru-RU" b="1" dirty="0"/>
              <a:t>элементом матрицы</a:t>
            </a:r>
            <a:endParaRPr lang="ru-RU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окно?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582" y="1825625"/>
            <a:ext cx="891349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OnRenderFrame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FrameEventArgs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.OnRenderFrame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GL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.ClearColor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(0.9f, 0.9f, 1.0f, 1.0f);</a:t>
            </a: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GL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.Clear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ClearBufferMask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.ColorBufferBit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Context</a:t>
            </a:r>
            <a:r>
              <a:rPr lang="en-US" sz="1700" spc="-30" dirty="0" err="1">
                <a:solidFill>
                  <a:srgbClr val="000000"/>
                </a:solidFill>
                <a:latin typeface="Consolas" panose="020B0609020204030204" pitchFamily="49" charset="0"/>
              </a:rPr>
              <a:t>.SwapBuffers</a:t>
            </a: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01.01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01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0" y="2395426"/>
            <a:ext cx="4552162" cy="11098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0" y="3897881"/>
            <a:ext cx="3122400" cy="12063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0" y="5485205"/>
            <a:ext cx="6468688" cy="11622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0386" y="1575400"/>
            <a:ext cx="4095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Операции над векторами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8624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6" y="1690689"/>
            <a:ext cx="2249905" cy="6286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6" y="2593978"/>
            <a:ext cx="1208495" cy="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86" y="2498725"/>
            <a:ext cx="6734175" cy="5619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6" y="3251770"/>
            <a:ext cx="2762250" cy="485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386" y="1690689"/>
            <a:ext cx="3656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Скалярное умножение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3513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754195"/>
            <a:ext cx="3105151" cy="339578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386" y="1690689"/>
            <a:ext cx="36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Векторное умножение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6" y="2390735"/>
            <a:ext cx="5200081" cy="12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07.02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386" y="1575400"/>
            <a:ext cx="4194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Операции над матрицами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5" y="2358551"/>
            <a:ext cx="6441815" cy="9935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5" y="3553283"/>
            <a:ext cx="5349615" cy="8510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5" y="4879414"/>
            <a:ext cx="7986825" cy="8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7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07.02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386" y="1575400"/>
            <a:ext cx="3219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Единичная матрица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5" y="2255838"/>
            <a:ext cx="6243439" cy="19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07.02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386" y="1575400"/>
            <a:ext cx="4342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Масштабирование вектора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7" y="2411412"/>
            <a:ext cx="6187814" cy="20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07.02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386" y="1575400"/>
            <a:ext cx="3232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Трансляция вектора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2" y="2226491"/>
            <a:ext cx="6233840" cy="21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07.02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69" y="1690689"/>
            <a:ext cx="6757650" cy="16260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69" y="3388417"/>
            <a:ext cx="7041084" cy="15961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84" y="5058352"/>
            <a:ext cx="6742735" cy="16409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8436" y="1263616"/>
            <a:ext cx="2755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Поворот вектора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96406" y="1978568"/>
            <a:ext cx="12079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Вокруг</a:t>
            </a:r>
            <a:endParaRPr lang="en-US" sz="2800" dirty="0" smtClean="0"/>
          </a:p>
          <a:p>
            <a:pPr algn="ctr"/>
            <a:r>
              <a:rPr lang="ru-RU" sz="2800" dirty="0" smtClean="0"/>
              <a:t>оси </a:t>
            </a:r>
            <a:r>
              <a:rPr lang="en-US" sz="2800" dirty="0" smtClean="0"/>
              <a:t>x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96406" y="3527968"/>
            <a:ext cx="12079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Вокруг</a:t>
            </a:r>
            <a:endParaRPr lang="en-US" sz="2800" dirty="0" smtClean="0"/>
          </a:p>
          <a:p>
            <a:pPr algn="ctr"/>
            <a:r>
              <a:rPr lang="ru-RU" sz="2800" dirty="0" smtClean="0"/>
              <a:t>оси </a:t>
            </a:r>
            <a:r>
              <a:rPr lang="en-US" sz="2800" dirty="0"/>
              <a:t>y</a:t>
            </a:r>
            <a:endParaRPr lang="ru-R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6406" y="5255168"/>
            <a:ext cx="12079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Вокруг</a:t>
            </a:r>
            <a:endParaRPr lang="en-US" sz="2800" dirty="0" smtClean="0"/>
          </a:p>
          <a:p>
            <a:pPr algn="ctr"/>
            <a:r>
              <a:rPr lang="ru-RU" sz="2800" dirty="0" smtClean="0"/>
              <a:t>оси </a:t>
            </a:r>
            <a:r>
              <a:rPr lang="en-US" sz="2800" dirty="0"/>
              <a:t>z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3912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07.02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386" y="1575400"/>
            <a:ext cx="6598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Комбинирование матриц трансформации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93" y="2222478"/>
            <a:ext cx="6797414" cy="13569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6" y="3963987"/>
            <a:ext cx="3649795" cy="142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6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окно?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582" y="1825625"/>
            <a:ext cx="8913498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OnResize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ResizeEventArgs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.OnResize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spc="-3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GL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.Viewport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(0, 0, 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Size.X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Size.Y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1700" spc="-3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700" spc="-3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OnLoad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spc="-3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.OnLoad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700" spc="-3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700" spc="-3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OnUnload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spc="-3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700" spc="-3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.OnUnload</a:t>
            </a:r>
            <a:r>
              <a:rPr lang="en-US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ru-RU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01.01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2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129454"/>
            <a:ext cx="8913498" cy="383954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330 core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0)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1)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mat4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transform;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F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5FFFFF"/>
                </a:solidFill>
                <a:latin typeface="Consolas" panose="020B0609020204030204" pitchFamily="49" charset="0"/>
              </a:rPr>
              <a:t>gl_Position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transform *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1.0);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Вершинный шейдер</a:t>
            </a:r>
          </a:p>
        </p:txBody>
      </p:sp>
    </p:spTree>
    <p:extLst>
      <p:ext uri="{BB962C8B-B14F-4D97-AF65-F5344CB8AC3E}">
        <p14:creationId xmlns:p14="http://schemas.microsoft.com/office/powerpoint/2010/main" val="58677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129454"/>
            <a:ext cx="8913498" cy="314186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330 core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sampler2D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texture0;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texture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(texture0,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Фрагментный шейдер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08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 вектора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690689"/>
            <a:ext cx="8913498" cy="4341811"/>
          </a:xfrm>
        </p:spPr>
        <p:txBody>
          <a:bodyPr>
            <a:no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 = 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GLFW.GetTime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Matrix4 transform = Matrix4.Identity;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transform = Matrix4.CreateTranslation(-0.125f, 0f, 0) * transform;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transform = Matrix4.CreateRotationZ(time) * transform;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transform = Matrix4.CreateScale(0.75f, 1.75f, 1) * transform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shader.Use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shader.SetMat4(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"transform"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transform);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... 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5762"/>
            <a:ext cx="7772400" cy="608647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07.03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0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Какие системы координат </a:t>
            </a:r>
            <a:r>
              <a:rPr lang="ru-RU" dirty="0"/>
              <a:t>существуют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5" y="1978025"/>
            <a:ext cx="8309797" cy="4092575"/>
          </a:xfrm>
        </p:spPr>
      </p:pic>
    </p:spTree>
    <p:extLst>
      <p:ext uri="{BB962C8B-B14F-4D97-AF65-F5344CB8AC3E}">
        <p14:creationId xmlns:p14="http://schemas.microsoft.com/office/powerpoint/2010/main" val="40207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системы координат существуют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0007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Ортографическая проекция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4" y="2560636"/>
            <a:ext cx="4606925" cy="3843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4809" y="3091415"/>
            <a:ext cx="263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Кубообразная</a:t>
            </a:r>
            <a:r>
              <a:rPr lang="ru-RU" dirty="0" smtClean="0"/>
              <a:t> усеченная</a:t>
            </a:r>
          </a:p>
          <a:p>
            <a:r>
              <a:rPr lang="ru-RU" dirty="0" smtClean="0"/>
              <a:t>пирамида видимости</a:t>
            </a:r>
            <a:endParaRPr lang="ru-RU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4902200" y="3607368"/>
            <a:ext cx="647700" cy="130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34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системы координат существуют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000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Перспективная проекция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4809" y="3091415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Усеченная</a:t>
            </a:r>
          </a:p>
          <a:p>
            <a:r>
              <a:rPr lang="ru-RU" dirty="0" smtClean="0"/>
              <a:t>пирамида видимости</a:t>
            </a:r>
            <a:endParaRPr lang="ru-RU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4902200" y="3607368"/>
            <a:ext cx="647700" cy="130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674936"/>
            <a:ext cx="4249291" cy="361189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0" y="4480884"/>
            <a:ext cx="1737836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82" y="1440190"/>
            <a:ext cx="3986618" cy="196341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129454"/>
            <a:ext cx="8913498" cy="383954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330 core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0)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1)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mat4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model;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mat4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view;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mat4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projection;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F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5FFFFF"/>
                </a:solidFill>
                <a:latin typeface="Consolas" panose="020B0609020204030204" pitchFamily="49" charset="0"/>
              </a:rPr>
              <a:t>gl_Position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projection * view * model *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1.0);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08.01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Вершинный шейдер</a:t>
            </a:r>
          </a:p>
        </p:txBody>
      </p:sp>
    </p:spTree>
    <p:extLst>
      <p:ext uri="{BB962C8B-B14F-4D97-AF65-F5344CB8AC3E}">
        <p14:creationId xmlns:p14="http://schemas.microsoft.com/office/powerpoint/2010/main" val="289437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2129454"/>
            <a:ext cx="8913498" cy="414434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330 core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sampler2D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texture0;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sampler2D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texture1;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color1 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texture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(texture0,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color2 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texture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(texture1,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mix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(color1, color2, 0.2);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Фрагментный шейдер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08.01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690689"/>
            <a:ext cx="8913498" cy="458311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view = Matrix4.CreateTranslation(0.0f, 0.0f, -3.0f);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Матрица ортографической проекции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projection = Matrix4.CreateOrthographic(2, 2, 0.1f, 100f);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Матрица перспективной проекции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projection =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Matrix4.CreatePerspectiveFieldOfView(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MathHelper.DegreesToRadians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(45f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endParaRPr lang="en-US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Size.X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Size.Y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0.1f, 100.0f);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shader.Use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shader.SetMat4(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"model"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model);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shader.SetMat4(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"view"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view);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shader.SetMat4(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"projection"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projection);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08.01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9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Первая программа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5762"/>
            <a:ext cx="7772400" cy="6086475"/>
          </a:xfrm>
          <a:prstGeom prst="rect">
            <a:avLst/>
          </a:prstGeom>
        </p:spPr>
      </p:pic>
      <p:sp>
        <p:nvSpPr>
          <p:cNvPr id="4" name="Прямоугольник 3">
            <a:hlinkClick r:id="rId3" action="ppaction://hlinkfile"/>
          </p:cNvPr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01.01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5854700"/>
            <a:ext cx="8913498" cy="43262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700" spc="-30" dirty="0" smtClean="0">
                <a:latin typeface="Consolas" panose="020B0609020204030204" pitchFamily="49" charset="0"/>
                <a:cs typeface="Consolas" panose="020B0609020204030204" pitchFamily="49" charset="0"/>
              </a:rPr>
              <a:t>Обменяю гараж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690689"/>
            <a:ext cx="8913498" cy="458311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cubeVertices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-0.5f, -0.5f,  0.0f,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-0.5f, -0.5f,  1.0f,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 0.5f, -0.5f,  1.0f,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 0.5f, -0.5f,  1.0f,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 0.5f, -0.5f,  0.0f,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-0.5f, -0.5f,  0.0f, 0.0f,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-0.5f,  0.5f,  0.0f,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-0.5f,  0.5f,  1.0f,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 0.5f,  0.5f,  1.0f,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 0.5f,  0.5f,  1.0f,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 0.5f,  0.5f,  0.0f,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-0.5f,  0.5f,  0.0f, 0.0f,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 0.5f,  0.5f,  1.0f,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 0.5f, -0.5f,  1.0f,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-0.5f, -0.5f,  0.0f,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-0.5f, -0.5f,  0.0f,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-0.5f,  0.5f,  0.0f,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 0.5f,  0.5f,  1.0f, 0.0f,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 0.5f,  0.5f,  1.0f,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 0.5f, -0.5f,  1.0f,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-0.5f, -0.5f,  0.0f,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-0.5f, -0.5f,  0.0f,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-0.5f,  0.5f,  0.0f,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 0.5f,  0.5f,  1.0f, 0.0f,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-0.5f, -0.5f,  0.0f,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-0.5f, -0.5f,  1.0f,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-0.5f,  0.5f,  1.0f,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-0.5f,  0.5f,  1.0f,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-0.5f,  0.5f,  0.0f,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-0.5f, -0.5f,  0.0f, 1.0f,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 0.5f, -0.5f,  0.0f,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 0.5f, -0.5f,  1.0f, 1.0f,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 0.5f,  0.5f,  1.0f,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0.5f,  0.5f,  0.5f,  1.0f,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 0.5f,  0.5f,  0.0f, 0.0f,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-0.5f,  0.5f, -0.5f,  0.0f, 1.0f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08.03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9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трансформировать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690689"/>
            <a:ext cx="8913498" cy="45831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GL.Clear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ClearBufferMask.ColorBufferBit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| 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ClearBufferMask.DepthBufferBit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/>
              <a:t> </a:t>
            </a:r>
            <a:r>
              <a:rPr lang="en-US" dirty="0" err="1"/>
              <a:t>diffuseFactor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GL.Enable(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EnableCap.DepthTest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08.0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9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ru-RU" dirty="0" smtClean="0"/>
              <a:t>работает освещение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1690689"/>
            <a:ext cx="8913498" cy="45831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color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lightColor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objectColor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505" y="2184911"/>
            <a:ext cx="5676190" cy="40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ru-RU" dirty="0" smtClean="0"/>
              <a:t>работает освещение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3949700"/>
            <a:ext cx="8913498" cy="24647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color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lightColor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objectColor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0 10.00</a:t>
            </a:r>
          </a:p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68" y="1550051"/>
            <a:ext cx="7621064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ru-RU" dirty="0" smtClean="0"/>
              <a:t>работает освещение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28650" y="1487290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Рассеянное освещение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399" y="1106994"/>
            <a:ext cx="4577995" cy="329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967466"/>
            <a:ext cx="8913498" cy="567463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330 core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0)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1)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layout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(location = 2)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aNormal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mat4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model;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mat4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view;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mat4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projection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mat3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normalMatrix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normal;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fragPos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F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5FFFFF"/>
                </a:solidFill>
                <a:latin typeface="Consolas" panose="020B0609020204030204" pitchFamily="49" charset="0"/>
              </a:rPr>
              <a:t>gl_Position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projection * view * model *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1.0);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fragPos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(model *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aPosition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1.0));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mat3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normalMatrix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mat3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transpose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inverse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(model)));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normal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normalMatrix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aNormal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000386" y="325302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Вершинный шейдер</a:t>
            </a:r>
          </a:p>
        </p:txBody>
      </p:sp>
    </p:spTree>
    <p:extLst>
      <p:ext uri="{BB962C8B-B14F-4D97-AF65-F5344CB8AC3E}">
        <p14:creationId xmlns:p14="http://schemas.microsoft.com/office/powerpoint/2010/main" val="7875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0502" y="872154"/>
            <a:ext cx="8913498" cy="579534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330 core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lightPos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normal;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fragPos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ambient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ambientStrength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0.1;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ambient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ambientStrength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diffuse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spc="-6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en-US" sz="1700" spc="-6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float</a:t>
            </a:r>
            <a:r>
              <a:rPr lang="en-US" sz="1700" spc="-6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spc="-60" dirty="0" err="1">
                <a:solidFill>
                  <a:srgbClr val="000000"/>
                </a:solidFill>
                <a:latin typeface="Consolas" panose="020B0609020204030204" pitchFamily="49" charset="0"/>
              </a:rPr>
              <a:t>diffuseFactor</a:t>
            </a:r>
            <a:r>
              <a:rPr lang="en-US" sz="1700" spc="-6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spc="-60" dirty="0">
                <a:solidFill>
                  <a:srgbClr val="FFAF5F"/>
                </a:solidFill>
                <a:latin typeface="Consolas" panose="020B0609020204030204" pitchFamily="49" charset="0"/>
              </a:rPr>
              <a:t>dot</a:t>
            </a:r>
            <a:r>
              <a:rPr lang="en-US" sz="1700" spc="-6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60" dirty="0">
                <a:solidFill>
                  <a:srgbClr val="FFAF5F"/>
                </a:solidFill>
                <a:latin typeface="Consolas" panose="020B0609020204030204" pitchFamily="49" charset="0"/>
              </a:rPr>
              <a:t>normalize</a:t>
            </a:r>
            <a:r>
              <a:rPr lang="en-US" sz="1700" spc="-60" dirty="0">
                <a:solidFill>
                  <a:srgbClr val="000000"/>
                </a:solidFill>
                <a:latin typeface="Consolas" panose="020B0609020204030204" pitchFamily="49" charset="0"/>
              </a:rPr>
              <a:t>(normal), </a:t>
            </a:r>
            <a:r>
              <a:rPr lang="en-US" sz="1700" spc="-60" dirty="0" smtClean="0">
                <a:solidFill>
                  <a:srgbClr val="FFAF5F"/>
                </a:solidFill>
                <a:latin typeface="Consolas" panose="020B0609020204030204" pitchFamily="49" charset="0"/>
              </a:rPr>
              <a:t>normalize</a:t>
            </a:r>
            <a:r>
              <a:rPr lang="en-US" sz="1700" spc="-6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spc="-6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lightPos</a:t>
            </a:r>
            <a:r>
              <a:rPr lang="ru-RU" sz="1700" spc="-6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700" spc="-6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fragPos</a:t>
            </a:r>
            <a:r>
              <a:rPr lang="en-US" sz="1700" spc="-6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fr-FR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fr-FR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diffuse = </a:t>
            </a:r>
            <a:r>
              <a:rPr lang="fr-FR" sz="1700" dirty="0">
                <a:solidFill>
                  <a:srgbClr val="FFAF5F"/>
                </a:solidFill>
                <a:latin typeface="Consolas" panose="020B0609020204030204" pitchFamily="49" charset="0"/>
              </a:rPr>
              <a:t>max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(diffuseFactor, 0) * lightColor;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fr-FR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fr-FR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result = (ambient + diffuse) * objectColor;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(result, 1.0f);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spc="-3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000386" y="325302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Фрагментный шейдер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82" y="437073"/>
            <a:ext cx="4120518" cy="29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3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Карты освещения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7" y="1644948"/>
            <a:ext cx="3873910" cy="38739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52" y="1644949"/>
            <a:ext cx="3873910" cy="38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2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/>
              <a:t>Карты освещения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05" y="1384555"/>
            <a:ext cx="5676190" cy="40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5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нарисовать полигон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02.0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8" y="1690689"/>
            <a:ext cx="7854842" cy="44162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84" y="2231136"/>
            <a:ext cx="2104203" cy="31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9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582" y="872154"/>
            <a:ext cx="9035418" cy="579534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#version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330 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core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5FAFFF"/>
                </a:solidFill>
                <a:latin typeface="Consolas" panose="020B0609020204030204" pitchFamily="49" charset="0"/>
              </a:rPr>
              <a:t>struct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Material{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sampler2D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diffuse;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sampler2D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specular;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float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shininess;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err="1">
                <a:solidFill>
                  <a:srgbClr val="5FAFFF"/>
                </a:solidFill>
                <a:latin typeface="Consolas" panose="020B0609020204030204" pitchFamily="49" charset="0"/>
              </a:rPr>
              <a:t>struct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Light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vec3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position;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vec3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ambient;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vec3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diffuse;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smtClean="0">
                <a:solidFill>
                  <a:srgbClr val="5FAFFF"/>
                </a:solidFill>
                <a:latin typeface="Consolas" panose="020B0609020204030204" pitchFamily="49" charset="0"/>
              </a:rPr>
              <a:t>  vec3</a:t>
            </a:r>
            <a:r>
              <a:rPr lang="en-US" sz="170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specular;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Material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Light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uniform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viewPos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normal;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fragPos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in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vec2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out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000386" y="325302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Фрагментный шейдер</a:t>
            </a:r>
          </a:p>
        </p:txBody>
      </p:sp>
    </p:spTree>
    <p:extLst>
      <p:ext uri="{BB962C8B-B14F-4D97-AF65-F5344CB8AC3E}">
        <p14:creationId xmlns:p14="http://schemas.microsoft.com/office/powerpoint/2010/main" val="24562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582" y="1888154"/>
            <a:ext cx="9035418" cy="5795346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main()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ambient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spc="-3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fr-FR" sz="1700" spc="-3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fr-FR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ambient = light.ambient * </a:t>
            </a:r>
            <a:r>
              <a:rPr lang="fr-FR" sz="1700" spc="-3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fr-FR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700" spc="-30" dirty="0">
                <a:solidFill>
                  <a:srgbClr val="FFAF5F"/>
                </a:solidFill>
                <a:latin typeface="Consolas" panose="020B0609020204030204" pitchFamily="49" charset="0"/>
              </a:rPr>
              <a:t>texture</a:t>
            </a:r>
            <a:r>
              <a:rPr lang="fr-FR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(material.diffuse, </a:t>
            </a:r>
            <a:r>
              <a:rPr lang="fr-FR" sz="1700" spc="-3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fr-FR" sz="1700" spc="-3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diffuse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norm 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normalize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(normal);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normalize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light.position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fragPos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diff 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max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dot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(norm,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), 0);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fr-FR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fr-FR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diffuse = diff * light.diffuse * </a:t>
            </a:r>
            <a:r>
              <a:rPr lang="fr-FR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700" dirty="0">
                <a:solidFill>
                  <a:srgbClr val="FFAF5F"/>
                </a:solidFill>
                <a:latin typeface="Consolas" panose="020B0609020204030204" pitchFamily="49" charset="0"/>
              </a:rPr>
              <a:t>texture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(material.diffuse, texCoord));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specular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normalize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viewPos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fragPos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pt-BR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pt-BR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reflectDir = </a:t>
            </a:r>
            <a:r>
              <a:rPr lang="pt-BR" sz="1700" dirty="0">
                <a:solidFill>
                  <a:srgbClr val="FFAF5F"/>
                </a:solidFill>
                <a:latin typeface="Consolas" panose="020B0609020204030204" pitchFamily="49" charset="0"/>
              </a:rPr>
              <a:t>reflect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(-lightDir, norm);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spec = 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pow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max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dot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reflectDir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), 0),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material.shininess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specular = spec *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light.specular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FFAF5F"/>
                </a:solidFill>
                <a:latin typeface="Consolas" panose="020B0609020204030204" pitchFamily="49" charset="0"/>
              </a:rPr>
              <a:t>texture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material.specular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texCoord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  </a:t>
            </a:r>
            <a:r>
              <a:rPr lang="fr-FR" sz="1700" dirty="0" smtClean="0">
                <a:solidFill>
                  <a:srgbClr val="5FAFFF"/>
                </a:solidFill>
                <a:latin typeface="Consolas" panose="020B0609020204030204" pitchFamily="49" charset="0"/>
              </a:rPr>
              <a:t>vec3</a:t>
            </a:r>
            <a:r>
              <a:rPr lang="fr-FR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result = ambient + diffuse + specular;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FragColor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5FAFFF"/>
                </a:solidFill>
                <a:latin typeface="Consolas" panose="020B0609020204030204" pitchFamily="49" charset="0"/>
              </a:rPr>
              <a:t>vec4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(result, 1.0f);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2" y="230190"/>
            <a:ext cx="891804" cy="4137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11.00</a:t>
            </a:r>
            <a:endParaRPr lang="ru-RU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000386" y="325302"/>
            <a:ext cx="7886700" cy="63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 smtClean="0"/>
              <a:t>Фрагментный шейдер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1" y="-182147"/>
            <a:ext cx="3606800" cy="25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99" y="1744124"/>
            <a:ext cx="2438095" cy="243809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87" y="944590"/>
            <a:ext cx="4037164" cy="40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699</TotalTime>
  <Words>3480</Words>
  <Application>Microsoft Office PowerPoint</Application>
  <PresentationFormat>Экран (4:3)</PresentationFormat>
  <Paragraphs>817</Paragraphs>
  <Slides>92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92</vt:i4>
      </vt:variant>
    </vt:vector>
  </HeadingPairs>
  <TitlesOfParts>
    <vt:vector size="97" baseType="lpstr">
      <vt:lpstr>Arial</vt:lpstr>
      <vt:lpstr>Calibri</vt:lpstr>
      <vt:lpstr>Calibri Light</vt:lpstr>
      <vt:lpstr>Consolas</vt:lpstr>
      <vt:lpstr>Тема Office</vt:lpstr>
      <vt:lpstr>Что такое OpenGL?</vt:lpstr>
      <vt:lpstr>Что такое OpenTK?</vt:lpstr>
      <vt:lpstr>Как создать окно?</vt:lpstr>
      <vt:lpstr>Как создать окно?</vt:lpstr>
      <vt:lpstr>Как создать окно?</vt:lpstr>
      <vt:lpstr>Как создать окно?</vt:lpstr>
      <vt:lpstr>Как создать окно?</vt:lpstr>
      <vt:lpstr>Первая программа</vt:lpstr>
      <vt:lpstr>Как нарисовать полигон?</vt:lpstr>
      <vt:lpstr>Как нарисовать полигон?</vt:lpstr>
      <vt:lpstr>Как нарисовать полигон?</vt:lpstr>
      <vt:lpstr>Как нарисовать полигон?</vt:lpstr>
      <vt:lpstr>Как нарисовать полигон?</vt:lpstr>
      <vt:lpstr>Как нарисовать полигон?</vt:lpstr>
      <vt:lpstr>Как нарисовать полигон?</vt:lpstr>
      <vt:lpstr>Как нарисовать полигон?</vt:lpstr>
      <vt:lpstr>Как нарисовать полигон?</vt:lpstr>
      <vt:lpstr>Как нарисовать полигон?</vt:lpstr>
      <vt:lpstr>Как нарисовать полигон?</vt:lpstr>
      <vt:lpstr>Как нарисовать полигон?</vt:lpstr>
      <vt:lpstr>Как нарисовать полигон?</vt:lpstr>
      <vt:lpstr>Как нарисовать прямоугольник?</vt:lpstr>
      <vt:lpstr>Как нарисовать прямоугольник?</vt:lpstr>
      <vt:lpstr>Как нарисовать прямоугольник?</vt:lpstr>
      <vt:lpstr>Как нарисовать прямоугольник?</vt:lpstr>
      <vt:lpstr>Как нарисовать прямоугольник?</vt:lpstr>
      <vt:lpstr>Как нарисовать полигон?</vt:lpstr>
      <vt:lpstr>Как нарисовать прямоугольник?</vt:lpstr>
      <vt:lpstr>Что такое Uniform?</vt:lpstr>
      <vt:lpstr>Что такое Uniform?</vt:lpstr>
      <vt:lpstr>Что такое Uniform?</vt:lpstr>
      <vt:lpstr>Что такое Uniform?</vt:lpstr>
      <vt:lpstr>Как нарисовать сову?</vt:lpstr>
      <vt:lpstr>Как нарисовать сову?</vt:lpstr>
      <vt:lpstr>Как нарисовать сову?</vt:lpstr>
      <vt:lpstr>Презентация PowerPoint</vt:lpstr>
      <vt:lpstr>Как нарисовать сову?</vt:lpstr>
      <vt:lpstr>Как нарисовать сову?</vt:lpstr>
      <vt:lpstr>Как нарисовать сову?</vt:lpstr>
      <vt:lpstr>Как нарисовать сову?</vt:lpstr>
      <vt:lpstr>Как нарисовать сову?</vt:lpstr>
      <vt:lpstr>Как нарисовать сову?</vt:lpstr>
      <vt:lpstr>Как нарисовать сову?</vt:lpstr>
      <vt:lpstr>Как нарисовать сову?</vt:lpstr>
      <vt:lpstr>Как нарисовать сову?</vt:lpstr>
      <vt:lpstr>Как нарисовать сову?</vt:lpstr>
      <vt:lpstr>Как нарисовать полигон?</vt:lpstr>
      <vt:lpstr>Как нарисовать сову?</vt:lpstr>
      <vt:lpstr>Как нарисовать полигон?</vt:lpstr>
      <vt:lpstr>Как нарисовать сову?</vt:lpstr>
      <vt:lpstr>Как нарисовать сову?</vt:lpstr>
      <vt:lpstr>Как нарисовать сову?</vt:lpstr>
      <vt:lpstr>Как нарисовать полигон?</vt:lpstr>
      <vt:lpstr>Как анимировать?</vt:lpstr>
      <vt:lpstr>Как анимировать спрайт?</vt:lpstr>
      <vt:lpstr>Как анимировать спрайт?</vt:lpstr>
      <vt:lpstr>Как анимировать спрайт?</vt:lpstr>
      <vt:lpstr>Как анимировать спрайт?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 вектора?</vt:lpstr>
      <vt:lpstr>Как трансформировать?</vt:lpstr>
      <vt:lpstr>Какие системы координат существуют?</vt:lpstr>
      <vt:lpstr>Какие системы координат существуют?</vt:lpstr>
      <vt:lpstr>Какие системы координат существуют?</vt:lpstr>
      <vt:lpstr>Как трансформировать?</vt:lpstr>
      <vt:lpstr>Как трансформировать?</vt:lpstr>
      <vt:lpstr>Как трансформировать?</vt:lpstr>
      <vt:lpstr>Как трансформировать?</vt:lpstr>
      <vt:lpstr>Как трансформировать?</vt:lpstr>
      <vt:lpstr>Как трансформировать?</vt:lpstr>
      <vt:lpstr>Как работает освещение?</vt:lpstr>
      <vt:lpstr>Как работает освещение?</vt:lpstr>
      <vt:lpstr>Как работает освещение?</vt:lpstr>
      <vt:lpstr>Презентация PowerPoint</vt:lpstr>
      <vt:lpstr>Презентация PowerPoint</vt:lpstr>
      <vt:lpstr>Карты освещения?</vt:lpstr>
      <vt:lpstr>Карты освещения?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такое OpenGL?</dc:title>
  <dc:creator>Shedan_2020</dc:creator>
  <cp:lastModifiedBy>Shedan_2020</cp:lastModifiedBy>
  <cp:revision>70</cp:revision>
  <dcterms:created xsi:type="dcterms:W3CDTF">2022-11-02T17:00:23Z</dcterms:created>
  <dcterms:modified xsi:type="dcterms:W3CDTF">2022-11-03T04:50:04Z</dcterms:modified>
</cp:coreProperties>
</file>